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61" r:id="rId6"/>
    <p:sldId id="263" r:id="rId7"/>
    <p:sldId id="265" r:id="rId8"/>
    <p:sldId id="269" r:id="rId9"/>
    <p:sldId id="270" r:id="rId10"/>
    <p:sldId id="276" r:id="rId11"/>
    <p:sldId id="264" r:id="rId12"/>
    <p:sldId id="271" r:id="rId13"/>
    <p:sldId id="259" r:id="rId14"/>
    <p:sldId id="280" r:id="rId15"/>
    <p:sldId id="287" r:id="rId16"/>
    <p:sldId id="281" r:id="rId17"/>
    <p:sldId id="285" r:id="rId18"/>
    <p:sldId id="283" r:id="rId19"/>
    <p:sldId id="284" r:id="rId20"/>
    <p:sldId id="286" r:id="rId21"/>
    <p:sldId id="272" r:id="rId22"/>
    <p:sldId id="278" r:id="rId23"/>
    <p:sldId id="277" r:id="rId24"/>
    <p:sldId id="273" r:id="rId25"/>
    <p:sldId id="279" r:id="rId26"/>
    <p:sldId id="274" r:id="rId27"/>
    <p:sldId id="275" r:id="rId28"/>
    <p:sldId id="288" r:id="rId29"/>
    <p:sldId id="289" r:id="rId30"/>
    <p:sldId id="290" r:id="rId31"/>
    <p:sldId id="2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69715" autoAdjust="0"/>
  </p:normalViewPr>
  <p:slideViewPr>
    <p:cSldViewPr snapToGrid="0">
      <p:cViewPr>
        <p:scale>
          <a:sx n="70" d="100"/>
          <a:sy n="70" d="100"/>
        </p:scale>
        <p:origin x="99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F1B8B-3F21-43D7-8F42-6AC426024CC4}" type="datetimeFigureOut">
              <a:rPr lang="en-CA" smtClean="0"/>
              <a:t>2019-11-08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1E36B-A0AE-4C7B-B2DC-3BCE5B53A1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5439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1E36B-A0AE-4C7B-B2DC-3BCE5B53A102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45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1E36B-A0AE-4C7B-B2DC-3BCE5B53A10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2363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1E36B-A0AE-4C7B-B2DC-3BCE5B53A102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3197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1E36B-A0AE-4C7B-B2DC-3BCE5B53A102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7823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1E36B-A0AE-4C7B-B2DC-3BCE5B53A102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46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1E36B-A0AE-4C7B-B2DC-3BCE5B53A102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0578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1E36B-A0AE-4C7B-B2DC-3BCE5B53A10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2945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1E36B-A0AE-4C7B-B2DC-3BCE5B53A10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7566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1E36B-A0AE-4C7B-B2DC-3BCE5B53A10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0162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1E36B-A0AE-4C7B-B2DC-3BCE5B53A10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4821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1E36B-A0AE-4C7B-B2DC-3BCE5B53A102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526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1E36B-A0AE-4C7B-B2DC-3BCE5B53A10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263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1E36B-A0AE-4C7B-B2DC-3BCE5B53A10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1741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1E36B-A0AE-4C7B-B2DC-3BCE5B53A102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914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13F0-6500-4A84-AE34-AC6118B59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D2D8B5-C135-462E-8F15-B00CCBCED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0A3FC-7443-423D-83B0-C66A2609A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4F78-23B3-4F17-BB49-F305D08D35EE}" type="datetime1">
              <a:rPr lang="en-CA" smtClean="0"/>
              <a:t>2019-11-08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1076B-EF72-440B-9EE4-0B43BB84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7544D-30F1-4367-890B-7A0BE125F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9210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97910-2D7E-4FA2-8ABB-9ADF3EFB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53171-C7D1-4F53-BF54-224A122F7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2ACCE-F93D-4C52-B076-2B03E765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22F1-ED1E-4E39-AE5E-A1F0292FAB01}" type="datetime1">
              <a:rPr lang="en-CA" smtClean="0"/>
              <a:t>2019-11-08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FCFA2-B5FC-4299-8710-B4E25B32C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EA6A9-4E24-47BE-A792-90AE8E064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8269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E0321A-3DAE-4870-AA2C-AC4D24426E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404B44-9790-4EB3-B738-0AFFD3D52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00102-C1C2-47E8-81A6-80D86051A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B316-98EA-4354-A5B8-ACD712FA5DE8}" type="datetime1">
              <a:rPr lang="en-CA" smtClean="0"/>
              <a:t>2019-11-08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B1AF8-191B-489D-8A07-EB147FEBE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E1458-6940-49C4-98A8-C7E999B24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552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00FE-DB5F-45D1-B10E-6A87B43D5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B1F07-748B-4B70-BF30-03191549A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7138D-F18E-45AC-B1C2-FBCDCE453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7B3AC-7D48-4AC0-94BB-B731A43816F3}" type="datetime1">
              <a:rPr lang="en-CA" smtClean="0"/>
              <a:t>2019-11-08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6642F-D2A9-4FA8-83FD-FF9F5D06B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1C6D2-C19E-44C7-BF7E-11A533BE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234C25C0-066C-4A91-BAAB-A247A8E59C28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1290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EA0C1-E54F-4A81-B94C-99B689C85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E47E4-D1F4-4FB9-A969-E81944359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91DC5-7670-42AC-96F5-9704E2228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97D5C-21E2-40E0-90DB-632C6E44969E}" type="datetime1">
              <a:rPr lang="en-CA" smtClean="0"/>
              <a:t>2019-11-08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7E3CE-4725-4783-886D-FD3601597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9097D-E23C-453A-B2BC-FCA52FED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666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86A5-F87C-4DDA-A764-50AC9AD6E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FD344-9F1F-4486-8D3E-DE3CE013A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8F535-7AEE-4535-A928-90F2F3D96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75106-E21B-41E4-A0E8-5B26BBE5A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616B4-D2E3-48EF-B19A-AE5ECD10D659}" type="datetime1">
              <a:rPr lang="en-CA" smtClean="0"/>
              <a:t>2019-11-08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D8B6D-00E5-472F-9AD6-B4051FAAD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E78D8-31E9-4276-B158-9010B6702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8208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FED2F-7437-47D2-9A2E-8FC9CD20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081C7-E66D-4F86-8BE9-BC4F99893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ED969-E7F7-40E1-93A0-824B30F93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579F6-EC91-4FC4-A427-EA0DF0891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AF0BAC-95DD-4C2B-87F7-414AFF0A8B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CD4E22-1BFF-4B06-8063-5EABAEE0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CC59-891E-4F54-ADC9-58CED309D186}" type="datetime1">
              <a:rPr lang="en-CA" smtClean="0"/>
              <a:t>2019-11-08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4E11C3-646E-4FF0-B371-D24E7872B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0878AB-BA52-4F88-A6D6-58E73D071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3643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65A84-E3E7-42D0-A029-58351EF2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B8327A-0C97-4041-A332-6607D1845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1908F-D287-4CCE-AA1F-C45C8604BD56}" type="datetime1">
              <a:rPr lang="en-CA" smtClean="0"/>
              <a:t>2019-11-08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05425C-9B41-4E0A-9AA3-28ED5435C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F99EB-A903-4208-AB07-9722483A5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416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2E8F8-A8CE-4752-9312-520AF7DEE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52E3-6D2E-493F-894E-0D2289368B23}" type="datetime1">
              <a:rPr lang="en-CA" smtClean="0"/>
              <a:t>2019-11-08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D7723-0B7B-4E31-97B5-0AD52E2E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27689-922A-4D9E-A7BC-04D49048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1372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12F42-E634-46E0-8942-BB25D652C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088B9-E97B-4FD2-9625-0BB73ED85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DB20C-50C8-4B3B-8F56-E2E1DC8C3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357D6-AD70-43A2-8CFE-175BF04DF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C8FB-BA29-4970-8A2B-C95102298DA1}" type="datetime1">
              <a:rPr lang="en-CA" smtClean="0"/>
              <a:t>2019-11-08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A3EFE-0905-40B5-ADEA-864F21AB3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A9A79-5D67-4300-A831-5C5AF3C6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3611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8A91-9B8E-45B4-9BB7-D2940435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78B836-B23C-4CE0-8EA9-8D56B4A7FC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991F9A-B77A-4D0B-A1DA-F1E0155FB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B07E6-7171-4BDD-A909-7D9413DAB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6DBDA-31EA-4189-A518-2A096214366E}" type="datetime1">
              <a:rPr lang="en-CA" smtClean="0"/>
              <a:t>2019-11-08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4530D-80FA-4524-AD21-723173173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2CE2B-EADC-4057-B949-6696B2623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628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D799ED-C40B-49B1-A9F9-DA28F6A3E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3A61C-1944-438B-99C7-BB30F4B8B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387FC-DCCA-443C-8574-A7F4BBB968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1EE17-5EB1-4F6A-A19C-27B84F3C1BB3}" type="datetime1">
              <a:rPr lang="en-CA" smtClean="0"/>
              <a:t>2019-11-08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1E308-AD64-4522-BD68-97E1A64BE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30987-4D39-4FB7-97C0-99258AB5A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C25C0-066C-4A91-BAAB-A247A8E59C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36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B82C-3634-4BE9-A1C2-4412B5B9C3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Generative Adversarial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DB84A-5F52-4795-837D-82E860EE75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By: Ian Goodfellow</a:t>
            </a:r>
          </a:p>
          <a:p>
            <a:endParaRPr lang="en-CA" dirty="0"/>
          </a:p>
          <a:p>
            <a:r>
              <a:rPr lang="en-CA" dirty="0"/>
              <a:t>Presented by: Janusan Baskararajah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DA9C00-D289-4B57-9E39-73E0ADBDA51D}"/>
              </a:ext>
            </a:extLst>
          </p:cNvPr>
          <p:cNvSpPr/>
          <p:nvPr/>
        </p:nvSpPr>
        <p:spPr>
          <a:xfrm>
            <a:off x="0" y="5430520"/>
            <a:ext cx="12192000" cy="142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4969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52FA3C-5FEB-4498-9F2D-A562779A2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CA" sz="2800" dirty="0"/>
              <a:t>GAN Architecture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B17CFC9-67C3-4511-9DC4-5C6942CE3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Both Generator and Discriminator composed of many layers of convolutional layers, batch normalization and </a:t>
            </a:r>
            <a:r>
              <a:rPr lang="en-US" dirty="0" err="1"/>
              <a:t>ReLu</a:t>
            </a:r>
            <a:r>
              <a:rPr lang="en-US" dirty="0"/>
              <a:t> with skip connections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5EAD5C-B4C8-47F6-881A-A602EAD28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510662"/>
            <a:ext cx="6250769" cy="46099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09E8D2-F2C5-4FDA-A7C6-66CE0D31EAE0}"/>
              </a:ext>
            </a:extLst>
          </p:cNvPr>
          <p:cNvSpPr/>
          <p:nvPr/>
        </p:nvSpPr>
        <p:spPr>
          <a:xfrm>
            <a:off x="4650910" y="5430520"/>
            <a:ext cx="7541090" cy="142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6ED54-95BC-4FA1-8FCD-19C99B77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4C25C0-066C-4A91-BAAB-A247A8E59C28}" type="slidenum">
              <a:rPr lang="en-CA" sz="1400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B402C5-CA15-4C98-9B50-254E241172D9}"/>
              </a:ext>
            </a:extLst>
          </p:cNvPr>
          <p:cNvSpPr txBox="1"/>
          <p:nvPr/>
        </p:nvSpPr>
        <p:spPr>
          <a:xfrm>
            <a:off x="4701026" y="6552265"/>
            <a:ext cx="73474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err="1">
                <a:solidFill>
                  <a:schemeClr val="bg1"/>
                </a:solidFill>
              </a:rPr>
              <a:t>Jin</a:t>
            </a:r>
            <a:r>
              <a:rPr lang="en-CA" sz="1100" dirty="0">
                <a:solidFill>
                  <a:schemeClr val="bg1"/>
                </a:solidFill>
              </a:rPr>
              <a:t> et al., 2017</a:t>
            </a:r>
          </a:p>
        </p:txBody>
      </p:sp>
    </p:spTree>
    <p:extLst>
      <p:ext uri="{BB962C8B-B14F-4D97-AF65-F5344CB8AC3E}">
        <p14:creationId xmlns:p14="http://schemas.microsoft.com/office/powerpoint/2010/main" val="2362221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6CE33-04DE-4E61-B950-2416939F9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392444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CA" sz="2800" dirty="0"/>
              <a:t>Adversarial 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F21CDCE-368F-4095-85C3-1E2EEEE4B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8" y="2262497"/>
                <a:ext cx="3363974" cy="3791170"/>
              </a:xfrm>
            </p:spPr>
            <p:txBody>
              <a:bodyPr>
                <a:normAutofit/>
              </a:bodyPr>
              <a:lstStyle/>
              <a:p>
                <a:r>
                  <a:rPr lang="en-CA" dirty="0"/>
                  <a:t>Two-Player minmax game</a:t>
                </a:r>
              </a:p>
              <a:p>
                <a:pPr lvl="1"/>
                <a:r>
                  <a:rPr lang="en-CA" dirty="0"/>
                  <a:t>Players are: </a:t>
                </a:r>
              </a:p>
              <a:p>
                <a:pPr marL="457200" lvl="1" indent="0">
                  <a:buNone/>
                </a:pPr>
                <a:r>
                  <a:rPr lang="en-CA" dirty="0"/>
                  <a:t>   G – Generator</a:t>
                </a:r>
              </a:p>
              <a:p>
                <a:pPr marL="457200" lvl="1" indent="0">
                  <a:buNone/>
                </a:pPr>
                <a:r>
                  <a:rPr lang="en-CA" dirty="0"/>
                  <a:t>   D – Discriminator</a:t>
                </a:r>
              </a:p>
              <a:p>
                <a:r>
                  <a:rPr lang="en-CA" dirty="0"/>
                  <a:t>D is playing to determine if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dirty="0"/>
                  <a:t> came from True Data or the Generator</a:t>
                </a:r>
              </a:p>
              <a:p>
                <a:pPr lvl="1"/>
                <a:endParaRPr lang="en-CA" dirty="0"/>
              </a:p>
              <a:p>
                <a:pPr marL="457200" lvl="1" indent="0">
                  <a:buNone/>
                </a:pPr>
                <a:endParaRPr lang="en-CA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F21CDCE-368F-4095-85C3-1E2EEEE4B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8" y="2262497"/>
                <a:ext cx="3363974" cy="3791170"/>
              </a:xfrm>
              <a:blipFill>
                <a:blip r:embed="rId3"/>
                <a:stretch>
                  <a:fillRect l="-3267" t="-2572" r="-5263" b="-22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051F3967-6435-4489-A167-2B1260E2ACC9}"/>
              </a:ext>
            </a:extLst>
          </p:cNvPr>
          <p:cNvSpPr/>
          <p:nvPr/>
        </p:nvSpPr>
        <p:spPr>
          <a:xfrm>
            <a:off x="4650910" y="5458569"/>
            <a:ext cx="7541090" cy="142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E03ADA-7337-4120-BB3F-8E5CF9F59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854" y="1814946"/>
            <a:ext cx="7219731" cy="25088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BE6E9A-2620-482B-BE9D-5440BCD50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1623" y="5069851"/>
            <a:ext cx="6139663" cy="3595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318CC-A772-4809-A961-9E6BE8308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4C25C0-066C-4A91-BAAB-A247A8E59C28}" type="slidenum">
              <a:rPr lang="en-CA" sz="1400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CA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B5F787-9CBC-493E-AB45-6261BD36712B}"/>
                  </a:ext>
                </a:extLst>
              </p:cNvPr>
              <p:cNvSpPr txBox="1"/>
              <p:nvPr/>
            </p:nvSpPr>
            <p:spPr>
              <a:xfrm>
                <a:off x="5297763" y="381000"/>
                <a:ext cx="5959055" cy="945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>
                    <a:solidFill>
                      <a:schemeClr val="accent1">
                        <a:lumMod val="75000"/>
                      </a:schemeClr>
                    </a:solidFill>
                  </a:rPr>
                  <a:t>Blue, Dashed Line – Discriminative Distribution</a:t>
                </a:r>
              </a:p>
              <a:p>
                <a:r>
                  <a:rPr lang="en-CA" dirty="0">
                    <a:solidFill>
                      <a:schemeClr val="bg1"/>
                    </a:solidFill>
                  </a:rPr>
                  <a:t>Black, Dotted Line – Data Generating Distribution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CA" dirty="0">
                  <a:solidFill>
                    <a:schemeClr val="bg1"/>
                  </a:solidFill>
                </a:endParaRPr>
              </a:p>
              <a:p>
                <a:r>
                  <a:rPr lang="en-CA" dirty="0">
                    <a:solidFill>
                      <a:schemeClr val="accent6">
                        <a:lumMod val="75000"/>
                      </a:schemeClr>
                    </a:solidFill>
                  </a:rPr>
                  <a:t>Green, Solid Line – Generative Distribution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CA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B5F787-9CBC-493E-AB45-6261BD367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763" y="381000"/>
                <a:ext cx="5959055" cy="945900"/>
              </a:xfrm>
              <a:prstGeom prst="rect">
                <a:avLst/>
              </a:prstGeom>
              <a:blipFill>
                <a:blip r:embed="rId6"/>
                <a:stretch>
                  <a:fillRect l="-818" t="-3871" b="-70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46B367-9529-4C4F-8D7B-C7A93F70329B}"/>
                  </a:ext>
                </a:extLst>
              </p:cNvPr>
              <p:cNvSpPr txBox="1"/>
              <p:nvPr/>
            </p:nvSpPr>
            <p:spPr>
              <a:xfrm>
                <a:off x="6555062" y="4178827"/>
                <a:ext cx="3444455" cy="698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CA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A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46B367-9529-4C4F-8D7B-C7A93F703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062" y="4178827"/>
                <a:ext cx="3444455" cy="6983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345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BC3F-8763-4CF1-98AE-0108D04B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Experimental 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34D9DC-C80C-4D5A-83F8-CE9596433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75708" y="2241612"/>
            <a:ext cx="4395820" cy="14716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1FB98E-A780-4899-8941-CFF3997E741F}"/>
              </a:ext>
            </a:extLst>
          </p:cNvPr>
          <p:cNvSpPr/>
          <p:nvPr/>
        </p:nvSpPr>
        <p:spPr>
          <a:xfrm>
            <a:off x="0" y="5479040"/>
            <a:ext cx="12192000" cy="142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42EA4-5CFC-47DE-A5BE-32D6FA9D8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5F29A6-7437-4606-98A7-495B3A89F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92" y="1405647"/>
            <a:ext cx="6940816" cy="513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87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urglars">
            <a:extLst>
              <a:ext uri="{FF2B5EF4-FFF2-40B4-BE49-F238E27FC236}">
                <a16:creationId xmlns:a16="http://schemas.microsoft.com/office/drawing/2014/main" id="{CDE8A366-1971-4E20-A0A4-F67A2E23F8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50" y="1465690"/>
            <a:ext cx="2083651" cy="208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C72A0F1-CDB7-4A73-AC71-45606644CD2B}"/>
              </a:ext>
            </a:extLst>
          </p:cNvPr>
          <p:cNvGrpSpPr/>
          <p:nvPr/>
        </p:nvGrpSpPr>
        <p:grpSpPr>
          <a:xfrm>
            <a:off x="2058022" y="1492059"/>
            <a:ext cx="5628761" cy="5229416"/>
            <a:chOff x="3263368" y="136524"/>
            <a:chExt cx="5628761" cy="5229416"/>
          </a:xfrm>
        </p:grpSpPr>
        <p:pic>
          <p:nvPicPr>
            <p:cNvPr id="1028" name="Picture 4" descr="Post image">
              <a:extLst>
                <a:ext uri="{FF2B5EF4-FFF2-40B4-BE49-F238E27FC236}">
                  <a16:creationId xmlns:a16="http://schemas.microsoft.com/office/drawing/2014/main" id="{2EE54BDA-15CE-4484-BE58-65C975B152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747" b="6922"/>
            <a:stretch/>
          </p:blipFill>
          <p:spPr bwMode="auto">
            <a:xfrm>
              <a:off x="3523456" y="136524"/>
              <a:ext cx="5145087" cy="4754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57A125-0CB3-43EC-A8D3-529C8A186FB3}"/>
                </a:ext>
              </a:extLst>
            </p:cNvPr>
            <p:cNvSpPr/>
            <p:nvPr/>
          </p:nvSpPr>
          <p:spPr>
            <a:xfrm>
              <a:off x="3263368" y="2491329"/>
              <a:ext cx="5628761" cy="28746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CD12F5-F6AA-4CCE-8D25-519A63F7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8075"/>
          </a:xfrm>
        </p:spPr>
        <p:txBody>
          <a:bodyPr/>
          <a:lstStyle/>
          <a:p>
            <a:r>
              <a:rPr lang="en-CA" dirty="0"/>
              <a:t>Analogy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71035A-D9B2-481E-B347-D903AD9C7E4A}"/>
              </a:ext>
            </a:extLst>
          </p:cNvPr>
          <p:cNvSpPr/>
          <p:nvPr/>
        </p:nvSpPr>
        <p:spPr>
          <a:xfrm>
            <a:off x="0" y="5430520"/>
            <a:ext cx="12192000" cy="142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F342F-21C5-479C-8848-908BE4D7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z="1400" smtClean="0">
                <a:solidFill>
                  <a:schemeClr val="tx1"/>
                </a:solidFill>
              </a:rPr>
              <a:t>13</a:t>
            </a:fld>
            <a:endParaRPr lang="en-CA" sz="1400" dirty="0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1773C9-564F-4292-B930-9A5C1F7B0E28}"/>
              </a:ext>
            </a:extLst>
          </p:cNvPr>
          <p:cNvGrpSpPr/>
          <p:nvPr/>
        </p:nvGrpSpPr>
        <p:grpSpPr>
          <a:xfrm>
            <a:off x="-25824" y="1078883"/>
            <a:ext cx="11555403" cy="5906280"/>
            <a:chOff x="-25824" y="1078883"/>
            <a:chExt cx="11555403" cy="5906280"/>
          </a:xfrm>
        </p:grpSpPr>
        <p:pic>
          <p:nvPicPr>
            <p:cNvPr id="12" name="Picture 4" descr="Post image">
              <a:extLst>
                <a:ext uri="{FF2B5EF4-FFF2-40B4-BE49-F238E27FC236}">
                  <a16:creationId xmlns:a16="http://schemas.microsoft.com/office/drawing/2014/main" id="{E58B6986-23BD-4E67-B317-54B39FC80F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747" b="6922"/>
            <a:stretch/>
          </p:blipFill>
          <p:spPr bwMode="auto">
            <a:xfrm>
              <a:off x="2318110" y="1510918"/>
              <a:ext cx="5145087" cy="4754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A5EE9C5-D8C5-4E59-B26C-A842BE51E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1055" y="1078883"/>
              <a:ext cx="3438524" cy="316229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A07D30-98A0-4AB6-8560-9D372CC07517}"/>
                </a:ext>
              </a:extLst>
            </p:cNvPr>
            <p:cNvSpPr/>
            <p:nvPr/>
          </p:nvSpPr>
          <p:spPr>
            <a:xfrm>
              <a:off x="3782291" y="1821873"/>
              <a:ext cx="1212273" cy="172746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F304F38-9F64-430C-9CC7-C97535212137}"/>
                </a:ext>
              </a:extLst>
            </p:cNvPr>
            <p:cNvSpPr/>
            <p:nvPr/>
          </p:nvSpPr>
          <p:spPr>
            <a:xfrm>
              <a:off x="3858491" y="3972117"/>
              <a:ext cx="1212273" cy="172746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747DA33-AED3-49D3-AFBD-0CB0BE70A23A}"/>
                </a:ext>
              </a:extLst>
            </p:cNvPr>
            <p:cNvGrpSpPr/>
            <p:nvPr/>
          </p:nvGrpSpPr>
          <p:grpSpPr>
            <a:xfrm>
              <a:off x="-25824" y="6378120"/>
              <a:ext cx="10336696" cy="607043"/>
              <a:chOff x="-25824" y="6378120"/>
              <a:chExt cx="10336696" cy="60704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CF12BC-981C-44A6-9DC2-E547579D339B}"/>
                  </a:ext>
                </a:extLst>
              </p:cNvPr>
              <p:cNvSpPr txBox="1"/>
              <p:nvPr/>
            </p:nvSpPr>
            <p:spPr>
              <a:xfrm>
                <a:off x="-25824" y="6378120"/>
                <a:ext cx="4240696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AutoNum type="arabicPeriod"/>
                </a:pPr>
                <a:r>
                  <a:rPr lang="en-CA" sz="1100" dirty="0"/>
                  <a:t>kentwoodhomeguardians.com</a:t>
                </a:r>
              </a:p>
              <a:p>
                <a:pPr marL="228600" indent="-228600">
                  <a:buAutoNum type="arabicPeriod"/>
                </a:pPr>
                <a:r>
                  <a:rPr lang="en-CA" sz="1100" dirty="0"/>
                  <a:t>https://www.cnbc.com/2015/09/02/can-you-find-the-forgery.html</a:t>
                </a:r>
              </a:p>
              <a:p>
                <a:endParaRPr lang="en-CA" sz="11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1822A03-DA20-4A74-8B30-C32AA0604213}"/>
                  </a:ext>
                </a:extLst>
              </p:cNvPr>
              <p:cNvSpPr/>
              <p:nvPr/>
            </p:nvSpPr>
            <p:spPr>
              <a:xfrm>
                <a:off x="4214872" y="6395330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28600" indent="-228600">
                  <a:buAutoNum type="arabicPeriod"/>
                </a:pPr>
                <a:r>
                  <a:rPr lang="en-CA" sz="1000" dirty="0"/>
                  <a:t>https://commons.wikimedia.org/wiki/File:Police_man_ganson.svg</a:t>
                </a:r>
              </a:p>
              <a:p>
                <a:pPr marL="228600" indent="-228600">
                  <a:buAutoNum type="arabicPeriod"/>
                </a:pPr>
                <a:r>
                  <a:rPr lang="en-CA" sz="1000" dirty="0"/>
                  <a:t>https://www.al.com/news/mobile/2016/08/fake_movie_money_100_bills_app.html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5BDB7F-6277-49E0-9CCE-3FB78AC0F0EC}"/>
                  </a:ext>
                </a:extLst>
              </p:cNvPr>
              <p:cNvSpPr txBox="1"/>
              <p:nvPr/>
            </p:nvSpPr>
            <p:spPr>
              <a:xfrm>
                <a:off x="-25824" y="6384999"/>
                <a:ext cx="4240696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AutoNum type="arabicPeriod"/>
                </a:pPr>
                <a:r>
                  <a:rPr lang="en-CA" sz="1100" dirty="0"/>
                  <a:t>kentwoodhomeguardians.com</a:t>
                </a:r>
              </a:p>
              <a:p>
                <a:pPr marL="228600" indent="-228600">
                  <a:buAutoNum type="arabicPeriod"/>
                </a:pPr>
                <a:r>
                  <a:rPr lang="en-CA" sz="1100" dirty="0"/>
                  <a:t>https://www.cnbc.com/2015/09/02/can-you-find-the-forgery.html</a:t>
                </a:r>
              </a:p>
              <a:p>
                <a:endParaRPr lang="en-CA" sz="1100" dirty="0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E0E7FC7-9F92-4EEA-A0D3-CBAFE688A540}"/>
              </a:ext>
            </a:extLst>
          </p:cNvPr>
          <p:cNvGrpSpPr/>
          <p:nvPr/>
        </p:nvGrpSpPr>
        <p:grpSpPr>
          <a:xfrm>
            <a:off x="2203346" y="750608"/>
            <a:ext cx="9341244" cy="5440163"/>
            <a:chOff x="2203346" y="750608"/>
            <a:chExt cx="9341244" cy="544016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695D794-9DBC-482D-BF88-D6E41A16B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03346" y="1376316"/>
              <a:ext cx="5621807" cy="4814455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956CC09-DBCA-4935-81EB-9E5420704AB1}"/>
                </a:ext>
              </a:extLst>
            </p:cNvPr>
            <p:cNvGrpSpPr/>
            <p:nvPr/>
          </p:nvGrpSpPr>
          <p:grpSpPr>
            <a:xfrm>
              <a:off x="10726265" y="750608"/>
              <a:ext cx="818325" cy="1098439"/>
              <a:chOff x="10726265" y="750608"/>
              <a:chExt cx="818325" cy="1098439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8FA7771-6356-4B7E-82A3-2524DEA4D5D8}"/>
                  </a:ext>
                </a:extLst>
              </p:cNvPr>
              <p:cNvSpPr/>
              <p:nvPr/>
            </p:nvSpPr>
            <p:spPr>
              <a:xfrm rot="482357">
                <a:off x="10726265" y="750608"/>
                <a:ext cx="505267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?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B680609-8253-404D-BA9B-E678A39B1B22}"/>
                  </a:ext>
                </a:extLst>
              </p:cNvPr>
              <p:cNvSpPr/>
              <p:nvPr/>
            </p:nvSpPr>
            <p:spPr>
              <a:xfrm rot="482357">
                <a:off x="11039323" y="925717"/>
                <a:ext cx="505267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7A84AB-1B81-46CA-89BB-EFA892B31659}"/>
              </a:ext>
            </a:extLst>
          </p:cNvPr>
          <p:cNvSpPr/>
          <p:nvPr/>
        </p:nvSpPr>
        <p:spPr>
          <a:xfrm>
            <a:off x="0" y="5458569"/>
            <a:ext cx="12192000" cy="142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4FA41D-A3F6-441C-AE2C-6291843E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Issues with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472F8-D189-4D13-A76E-3512A73C0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Generator collapses</a:t>
            </a:r>
          </a:p>
          <a:p>
            <a:r>
              <a:rPr lang="en-CA" dirty="0"/>
              <a:t>Diminished Gradient</a:t>
            </a:r>
          </a:p>
          <a:p>
            <a:r>
              <a:rPr lang="en-CA" dirty="0"/>
              <a:t>Unbalanced learning rate between Discriminator and Generator</a:t>
            </a:r>
          </a:p>
          <a:p>
            <a:endParaRPr lang="en-CA" dirty="0"/>
          </a:p>
          <a:p>
            <a:r>
              <a:rPr lang="en-CA" b="1" dirty="0"/>
              <a:t>Non-convergence</a:t>
            </a:r>
          </a:p>
          <a:p>
            <a:pPr lvl="1"/>
            <a:r>
              <a:rPr lang="en-CA" b="1" dirty="0"/>
              <a:t>Finding Nash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D3FE6-0CAD-4FFF-8846-FDECE1D1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475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090B8-E7C0-45AA-B00D-90353EE9F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Nash Equilibrium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EBF2E-1EC7-4C11-91EE-1808CF86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901D97-2439-4176-B0BC-4E97704E931E}"/>
              </a:ext>
            </a:extLst>
          </p:cNvPr>
          <p:cNvSpPr/>
          <p:nvPr/>
        </p:nvSpPr>
        <p:spPr>
          <a:xfrm>
            <a:off x="0" y="5479040"/>
            <a:ext cx="12192000" cy="142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64EE2F-3F59-4789-BA97-C8632E365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5"/>
          <a:stretch/>
        </p:blipFill>
        <p:spPr>
          <a:xfrm>
            <a:off x="3190556" y="1503129"/>
            <a:ext cx="7134722" cy="490821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1EEF52-A825-44CA-B331-7C2438990400}"/>
              </a:ext>
            </a:extLst>
          </p:cNvPr>
          <p:cNvSpPr txBox="1"/>
          <p:nvPr/>
        </p:nvSpPr>
        <p:spPr>
          <a:xfrm>
            <a:off x="0" y="6596390"/>
            <a:ext cx="5730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https://articles2.marketrealist.com/2014/12/falling-commodity-prices-prisoners-dilemma/</a:t>
            </a:r>
          </a:p>
        </p:txBody>
      </p:sp>
    </p:spTree>
    <p:extLst>
      <p:ext uri="{BB962C8B-B14F-4D97-AF65-F5344CB8AC3E}">
        <p14:creationId xmlns:p14="http://schemas.microsoft.com/office/powerpoint/2010/main" val="1340523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509A0-785B-48AB-ABD4-D8A896BB16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Improved Techniques for Training GANs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047EC-D20C-4260-A9C3-D257CE4C4F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sz="4000" b="1" dirty="0"/>
              <a:t>Finding Nash</a:t>
            </a:r>
          </a:p>
          <a:p>
            <a:r>
              <a:rPr lang="en-CA" dirty="0"/>
              <a:t>By: Tim </a:t>
            </a:r>
            <a:r>
              <a:rPr lang="en-CA" dirty="0" err="1"/>
              <a:t>Salimans</a:t>
            </a:r>
            <a:r>
              <a:rPr lang="en-CA" dirty="0"/>
              <a:t>, Ian J. Goodfellow, Wojciech Zaremba, Vicki Cheung, Alec Radford, Xi Chen</a:t>
            </a:r>
          </a:p>
          <a:p>
            <a:endParaRPr lang="en-CA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273E10-1A51-45A0-A3B4-22911DB86A7B}"/>
              </a:ext>
            </a:extLst>
          </p:cNvPr>
          <p:cNvSpPr/>
          <p:nvPr/>
        </p:nvSpPr>
        <p:spPr>
          <a:xfrm>
            <a:off x="0" y="5458569"/>
            <a:ext cx="12192000" cy="142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7915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89756-E4F6-4790-9646-9DE877F1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Historical Averaging and One-sided Label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053F-B624-45BF-96C4-9BD847B4C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Historical Averaging - Providing the models with “memory”</a:t>
            </a:r>
          </a:p>
          <a:p>
            <a:pPr lvl="1"/>
            <a:r>
              <a:rPr lang="en-CA" dirty="0"/>
              <a:t>Parameters (the historical average) is maintained</a:t>
            </a:r>
          </a:p>
          <a:p>
            <a:pPr lvl="1"/>
            <a:endParaRPr lang="en-CA" dirty="0"/>
          </a:p>
          <a:p>
            <a:r>
              <a:rPr lang="en-CA" dirty="0"/>
              <a:t>One-sided Label Smoothing – instead of class values 0 and 1 make them .9 and .1</a:t>
            </a:r>
          </a:p>
          <a:p>
            <a:pPr lvl="1"/>
            <a:r>
              <a:rPr lang="en-CA" dirty="0"/>
              <a:t>Reducing adversarial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DADC7-95C5-43C9-A912-95C1A02AF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D87B70-0BD5-4F12-A38F-9F48AAB42392}"/>
              </a:ext>
            </a:extLst>
          </p:cNvPr>
          <p:cNvSpPr/>
          <p:nvPr/>
        </p:nvSpPr>
        <p:spPr>
          <a:xfrm>
            <a:off x="0" y="5458569"/>
            <a:ext cx="12192000" cy="142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4785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A55A0B-94D8-43DB-84F7-368151C99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CA" sz="2800" dirty="0"/>
              <a:t>Feature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C08CA-553C-4CB3-B914-587E54CFC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 lnSpcReduction="10000"/>
          </a:bodyPr>
          <a:lstStyle/>
          <a:p>
            <a:r>
              <a:rPr lang="en-CA" dirty="0"/>
              <a:t>Instead of taking direct input from the Discriminator, the Generator must generate data to match the statistics of the generated data with the real data.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C34DA-060D-4B7B-8436-6BA8A953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4C25C0-066C-4A91-BAAB-A247A8E59C28}" type="slidenum">
              <a:rPr lang="en-CA" smtClean="0"/>
              <a:pPr>
                <a:spcAft>
                  <a:spcPts val="600"/>
                </a:spcAft>
              </a:pPr>
              <a:t>18</a:t>
            </a:fld>
            <a:endParaRPr lang="en-CA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92C82EE-65EC-42B0-834A-A3E88653B864}"/>
              </a:ext>
            </a:extLst>
          </p:cNvPr>
          <p:cNvGrpSpPr/>
          <p:nvPr/>
        </p:nvGrpSpPr>
        <p:grpSpPr>
          <a:xfrm>
            <a:off x="5179324" y="2088107"/>
            <a:ext cx="6369207" cy="2272353"/>
            <a:chOff x="1248046" y="3522493"/>
            <a:chExt cx="5238992" cy="132398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55EEA72-1F04-453D-936A-C67CA0160E52}"/>
                </a:ext>
              </a:extLst>
            </p:cNvPr>
            <p:cNvGrpSpPr/>
            <p:nvPr/>
          </p:nvGrpSpPr>
          <p:grpSpPr>
            <a:xfrm>
              <a:off x="1248046" y="3522493"/>
              <a:ext cx="5238992" cy="1323985"/>
              <a:chOff x="1248046" y="3522493"/>
              <a:chExt cx="5238992" cy="1323985"/>
            </a:xfrm>
          </p:grpSpPr>
          <p:pic>
            <p:nvPicPr>
              <p:cNvPr id="12" name="Content Placeholder 5">
                <a:extLst>
                  <a:ext uri="{FF2B5EF4-FFF2-40B4-BE49-F238E27FC236}">
                    <a16:creationId xmlns:a16="http://schemas.microsoft.com/office/drawing/2014/main" id="{68B338AA-6C5E-435F-A162-D59A4636F4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5014"/>
              <a:stretch/>
            </p:blipFill>
            <p:spPr>
              <a:xfrm>
                <a:off x="1248046" y="3522493"/>
                <a:ext cx="5238992" cy="132398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7612E26-3C80-4323-B784-BB1139849581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945" y="3862793"/>
                    <a:ext cx="18575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oMath>
                      </m:oMathPara>
                    </a14:m>
                    <a:endParaRPr lang="en-CA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7612E26-3C80-4323-B784-BB11398495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2945" y="3862793"/>
                    <a:ext cx="185756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3514" r="-16216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276D3A7-C2CC-4343-8A8F-0A57FD4FE7DE}"/>
                      </a:ext>
                    </a:extLst>
                  </p:cNvPr>
                  <p:cNvSpPr txBox="1"/>
                  <p:nvPr/>
                </p:nvSpPr>
                <p:spPr>
                  <a:xfrm>
                    <a:off x="1403099" y="3862794"/>
                    <a:ext cx="18575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oMath>
                      </m:oMathPara>
                    </a14:m>
                    <a:endParaRPr lang="en-CA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276D3A7-C2CC-4343-8A8F-0A57FD4FE7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3099" y="3862794"/>
                    <a:ext cx="18575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216" r="-13514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3F8E1D7-699C-48D5-8B4E-8BACD572C683}"/>
                    </a:ext>
                  </a:extLst>
                </p:cNvPr>
                <p:cNvSpPr txBox="1"/>
                <p:nvPr/>
              </p:nvSpPr>
              <p:spPr>
                <a:xfrm>
                  <a:off x="6161619" y="3862792"/>
                  <a:ext cx="18575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CA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3F8E1D7-699C-48D5-8B4E-8BACD572C6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1619" y="3862792"/>
                  <a:ext cx="18575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6216" r="-135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0CAD33F-88FA-4C14-B389-FFC5A8F30C70}"/>
              </a:ext>
            </a:extLst>
          </p:cNvPr>
          <p:cNvSpPr/>
          <p:nvPr/>
        </p:nvSpPr>
        <p:spPr>
          <a:xfrm>
            <a:off x="4650910" y="5458569"/>
            <a:ext cx="7541090" cy="142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7274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196B9-AD5F-407A-A708-9A79405D0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Minibatch Discrimination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59228-7357-4935-9F1C-AA19BCB0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5CF0F5-6A5C-43AE-8303-4EA5C02851D9}"/>
              </a:ext>
            </a:extLst>
          </p:cNvPr>
          <p:cNvSpPr/>
          <p:nvPr/>
        </p:nvSpPr>
        <p:spPr>
          <a:xfrm>
            <a:off x="0" y="5458569"/>
            <a:ext cx="12192000" cy="142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1C206-7F19-43D1-99E1-256C29D47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Generator falls into outputting a single point </a:t>
            </a:r>
            <a:r>
              <a:rPr lang="en-CA" dirty="0">
                <a:sym typeface="Wingdings" panose="05000000000000000000" pitchFamily="2" charset="2"/>
              </a:rPr>
              <a:t> Discriminator to point similar points to the same direction</a:t>
            </a:r>
          </a:p>
          <a:p>
            <a:pPr lvl="1"/>
            <a:r>
              <a:rPr lang="en-CA" dirty="0">
                <a:sym typeface="Wingdings" panose="05000000000000000000" pitchFamily="2" charset="2"/>
              </a:rPr>
              <a:t>Occurs because the Discriminator independently determines authenticity of the sample image to the real image.</a:t>
            </a:r>
          </a:p>
          <a:p>
            <a:pPr lvl="2"/>
            <a:r>
              <a:rPr lang="en-CA" dirty="0">
                <a:sym typeface="Wingdings" panose="05000000000000000000" pitchFamily="2" charset="2"/>
              </a:rPr>
              <a:t>Discriminator doesn’t advise to become dissimilar</a:t>
            </a:r>
          </a:p>
          <a:p>
            <a:r>
              <a:rPr lang="en-CA" dirty="0">
                <a:sym typeface="Wingdings" panose="05000000000000000000" pitchFamily="2" charset="2"/>
              </a:rPr>
              <a:t>Now all outputs race toward single point that discriminator currently believes is highly realistic – </a:t>
            </a:r>
            <a:r>
              <a:rPr lang="en-CA" b="1" dirty="0">
                <a:sym typeface="Wingdings" panose="05000000000000000000" pitchFamily="2" charset="2"/>
              </a:rPr>
              <a:t>The collapse</a:t>
            </a:r>
          </a:p>
          <a:p>
            <a:r>
              <a:rPr lang="en-CA" dirty="0">
                <a:sym typeface="Wingdings" panose="05000000000000000000" pitchFamily="2" charset="2"/>
              </a:rPr>
              <a:t>Discriminator realizes single point comes from generator, but gradient descent is unable to separate identical outputs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29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D12F5-F6AA-4CCE-8D25-519A63F7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295"/>
            <a:ext cx="10515600" cy="1108075"/>
          </a:xfrm>
        </p:spPr>
        <p:txBody>
          <a:bodyPr/>
          <a:lstStyle/>
          <a:p>
            <a:r>
              <a:rPr lang="en-CA" dirty="0"/>
              <a:t>Guess which is a Real 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71035A-D9B2-481E-B347-D903AD9C7E4A}"/>
              </a:ext>
            </a:extLst>
          </p:cNvPr>
          <p:cNvSpPr/>
          <p:nvPr/>
        </p:nvSpPr>
        <p:spPr>
          <a:xfrm>
            <a:off x="0" y="5430520"/>
            <a:ext cx="12192000" cy="142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F342F-21C5-479C-8848-908BE4D7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z="1400" smtClean="0">
                <a:solidFill>
                  <a:schemeClr val="tx1"/>
                </a:solidFill>
              </a:rPr>
              <a:t>2</a:t>
            </a:fld>
            <a:endParaRPr lang="en-CA" sz="1400" dirty="0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237C20-6BF8-4C4A-B92C-3C2F3BDE8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9811" y="1651000"/>
            <a:ext cx="9112378" cy="4525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18207F-A475-4B15-99A9-4EE044E21149}"/>
              </a:ext>
            </a:extLst>
          </p:cNvPr>
          <p:cNvSpPr/>
          <p:nvPr/>
        </p:nvSpPr>
        <p:spPr>
          <a:xfrm rot="19359543">
            <a:off x="6838673" y="3424347"/>
            <a:ext cx="3155901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FAKE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F73B6-59FD-4E20-9873-2699A49AE4E5}"/>
              </a:ext>
            </a:extLst>
          </p:cNvPr>
          <p:cNvSpPr txBox="1"/>
          <p:nvPr/>
        </p:nvSpPr>
        <p:spPr>
          <a:xfrm>
            <a:off x="64604" y="6590670"/>
            <a:ext cx="42406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whichfaceisreal.com</a:t>
            </a:r>
          </a:p>
        </p:txBody>
      </p:sp>
    </p:spTree>
    <p:extLst>
      <p:ext uri="{BB962C8B-B14F-4D97-AF65-F5344CB8AC3E}">
        <p14:creationId xmlns:p14="http://schemas.microsoft.com/office/powerpoint/2010/main" val="228511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196B9-AD5F-407A-A708-9A79405D0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Minibatch Discrimination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59228-7357-4935-9F1C-AA19BCB0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5CF0F5-6A5C-43AE-8303-4EA5C02851D9}"/>
              </a:ext>
            </a:extLst>
          </p:cNvPr>
          <p:cNvSpPr/>
          <p:nvPr/>
        </p:nvSpPr>
        <p:spPr>
          <a:xfrm>
            <a:off x="0" y="5458569"/>
            <a:ext cx="12192000" cy="142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88CFD9-46CE-47FD-9F7A-1C94ABE46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709"/>
          <a:stretch/>
        </p:blipFill>
        <p:spPr>
          <a:xfrm>
            <a:off x="1926609" y="2569368"/>
            <a:ext cx="2465696" cy="1323985"/>
          </a:xfrm>
          <a:prstGeom prst="rect">
            <a:avLst/>
          </a:prstGeom>
        </p:spPr>
      </p:pic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6CA9733D-EB3C-42CC-B7B8-532A0B18F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14"/>
          <a:stretch/>
        </p:blipFill>
        <p:spPr>
          <a:xfrm>
            <a:off x="5194714" y="2615318"/>
            <a:ext cx="5239001" cy="1323985"/>
          </a:xfrm>
          <a:prstGeom prst="rect">
            <a:avLst/>
          </a:prstGeom>
        </p:spPr>
      </p:pic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10E5E544-CA0D-4876-9B7A-B9884EBDF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709"/>
          <a:stretch/>
        </p:blipFill>
        <p:spPr>
          <a:xfrm>
            <a:off x="1926609" y="1307363"/>
            <a:ext cx="2465696" cy="1323985"/>
          </a:xfrm>
          <a:prstGeom prst="rect">
            <a:avLst/>
          </a:prstGeom>
        </p:spPr>
      </p:pic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64667F14-CA62-41F7-93A3-B314348B2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709"/>
          <a:stretch/>
        </p:blipFill>
        <p:spPr>
          <a:xfrm>
            <a:off x="1926609" y="3939303"/>
            <a:ext cx="2465696" cy="1323985"/>
          </a:xfrm>
          <a:prstGeom prst="rect">
            <a:avLst/>
          </a:prstGeom>
        </p:spPr>
      </p:pic>
      <p:pic>
        <p:nvPicPr>
          <p:cNvPr id="19" name="Content Placeholder 5">
            <a:extLst>
              <a:ext uri="{FF2B5EF4-FFF2-40B4-BE49-F238E27FC236}">
                <a16:creationId xmlns:a16="http://schemas.microsoft.com/office/drawing/2014/main" id="{A60DF1C3-59CB-4E64-82A1-FF7A1E895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709"/>
          <a:stretch/>
        </p:blipFill>
        <p:spPr>
          <a:xfrm>
            <a:off x="7946445" y="1126759"/>
            <a:ext cx="2465696" cy="1323985"/>
          </a:xfrm>
          <a:prstGeom prst="rect">
            <a:avLst/>
          </a:prstGeom>
        </p:spPr>
      </p:pic>
      <p:pic>
        <p:nvPicPr>
          <p:cNvPr id="20" name="Content Placeholder 5">
            <a:extLst>
              <a:ext uri="{FF2B5EF4-FFF2-40B4-BE49-F238E27FC236}">
                <a16:creationId xmlns:a16="http://schemas.microsoft.com/office/drawing/2014/main" id="{67F5AD41-EC90-4F4A-9495-50CADC9375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709"/>
          <a:stretch/>
        </p:blipFill>
        <p:spPr>
          <a:xfrm>
            <a:off x="8049905" y="4103877"/>
            <a:ext cx="2465696" cy="132398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C81F9D-26E3-4316-A224-90D34D084223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4392305" y="1969356"/>
            <a:ext cx="802409" cy="130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5835F0-93B1-4B1E-B4D3-06E007F5A853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4392305" y="3231361"/>
            <a:ext cx="802409" cy="45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DA5754-B34D-454F-A8C8-B6B2C52CE118}"/>
              </a:ext>
            </a:extLst>
          </p:cNvPr>
          <p:cNvCxnSpPr>
            <a:stCxn id="18" idx="3"/>
            <a:endCxn id="16" idx="1"/>
          </p:cNvCxnSpPr>
          <p:nvPr/>
        </p:nvCxnSpPr>
        <p:spPr>
          <a:xfrm flipV="1">
            <a:off x="4392305" y="3277311"/>
            <a:ext cx="802409" cy="1323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469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5E36C-16F6-4544-BEDC-6A5BFA7B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Since 2014 – Text to Image Generation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91927B-F7D1-4780-95B0-EE9147ABA65A}"/>
              </a:ext>
            </a:extLst>
          </p:cNvPr>
          <p:cNvSpPr/>
          <p:nvPr/>
        </p:nvSpPr>
        <p:spPr>
          <a:xfrm>
            <a:off x="0" y="5430520"/>
            <a:ext cx="12192000" cy="142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F77D8-F876-4573-9D58-36B63C35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pPr/>
              <a:t>21</a:t>
            </a:fld>
            <a:endParaRPr lang="en-CA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D61F08-9B06-4A6F-9FC5-3B5153527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406" y="1944926"/>
            <a:ext cx="8731188" cy="24974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92F267-CEF3-41E0-91EA-20D76D6074C9}"/>
              </a:ext>
            </a:extLst>
          </p:cNvPr>
          <p:cNvSpPr txBox="1"/>
          <p:nvPr/>
        </p:nvSpPr>
        <p:spPr>
          <a:xfrm>
            <a:off x="0" y="6590670"/>
            <a:ext cx="2429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Zhang et al., 2017 – ICCV 2017</a:t>
            </a:r>
          </a:p>
        </p:txBody>
      </p:sp>
    </p:spTree>
    <p:extLst>
      <p:ext uri="{BB962C8B-B14F-4D97-AF65-F5344CB8AC3E}">
        <p14:creationId xmlns:p14="http://schemas.microsoft.com/office/powerpoint/2010/main" val="322547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8E853E-C915-4931-97B8-DA2AA0AA68AA}"/>
              </a:ext>
            </a:extLst>
          </p:cNvPr>
          <p:cNvSpPr/>
          <p:nvPr/>
        </p:nvSpPr>
        <p:spPr>
          <a:xfrm>
            <a:off x="0" y="5430520"/>
            <a:ext cx="12192000" cy="142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67263-0355-42DC-A3DC-F7866BF5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B21B4-9BE3-450E-9C17-E015226A198E}"/>
              </a:ext>
            </a:extLst>
          </p:cNvPr>
          <p:cNvSpPr txBox="1"/>
          <p:nvPr/>
        </p:nvSpPr>
        <p:spPr>
          <a:xfrm>
            <a:off x="-1" y="6590670"/>
            <a:ext cx="21766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err="1"/>
              <a:t>Antipov</a:t>
            </a:r>
            <a:r>
              <a:rPr lang="en-CA" sz="1100" dirty="0"/>
              <a:t> et al., 2017 – Orange Labs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DB5C94-5E3C-4D00-BFEE-8EC896155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2101" y="1027906"/>
            <a:ext cx="8366077" cy="5381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3A13B-38F2-4FF7-9239-5E30A146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Since 2014 – Aging</a:t>
            </a:r>
          </a:p>
        </p:txBody>
      </p:sp>
    </p:spTree>
    <p:extLst>
      <p:ext uri="{BB962C8B-B14F-4D97-AF65-F5344CB8AC3E}">
        <p14:creationId xmlns:p14="http://schemas.microsoft.com/office/powerpoint/2010/main" val="378569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3253E-8363-4DC4-8746-46A3F8AE6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1352"/>
            <a:ext cx="10515600" cy="1325563"/>
          </a:xfrm>
        </p:spPr>
        <p:txBody>
          <a:bodyPr/>
          <a:lstStyle/>
          <a:p>
            <a:r>
              <a:rPr lang="en-CA" dirty="0"/>
              <a:t>Since 2014 – Image Inpainting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FA76DD-BB82-4376-9808-72E454F1EA81}"/>
              </a:ext>
            </a:extLst>
          </p:cNvPr>
          <p:cNvSpPr/>
          <p:nvPr/>
        </p:nvSpPr>
        <p:spPr>
          <a:xfrm>
            <a:off x="0" y="5452959"/>
            <a:ext cx="12192000" cy="142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23D71-3E9B-4075-9B4B-B44584189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pPr/>
              <a:t>23</a:t>
            </a:fld>
            <a:endParaRPr lang="en-CA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195190-7C25-41F9-A487-A34CE8C19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880" y="1291218"/>
            <a:ext cx="8450238" cy="5365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3BE2F8-1A7F-4E01-B338-397A513E5CD5}"/>
              </a:ext>
            </a:extLst>
          </p:cNvPr>
          <p:cNvSpPr txBox="1"/>
          <p:nvPr/>
        </p:nvSpPr>
        <p:spPr>
          <a:xfrm>
            <a:off x="0" y="6590670"/>
            <a:ext cx="24627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Pathak et al., 2016 – CVPR 2016</a:t>
            </a:r>
          </a:p>
        </p:txBody>
      </p:sp>
    </p:spTree>
    <p:extLst>
      <p:ext uri="{BB962C8B-B14F-4D97-AF65-F5344CB8AC3E}">
        <p14:creationId xmlns:p14="http://schemas.microsoft.com/office/powerpoint/2010/main" val="283784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CABC-E71F-4D9C-8CE2-C82603D3C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GAN Creative Work – High Resolution Image Synthesis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BE0002-6FF6-4A8D-9566-8702C05F6CA0}"/>
              </a:ext>
            </a:extLst>
          </p:cNvPr>
          <p:cNvSpPr/>
          <p:nvPr/>
        </p:nvSpPr>
        <p:spPr>
          <a:xfrm>
            <a:off x="0" y="5430520"/>
            <a:ext cx="12192000" cy="142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9A40D-C163-46F1-8368-DDFB4CD67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pPr/>
              <a:t>24</a:t>
            </a:fld>
            <a:endParaRPr lang="en-CA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A3EB5F-7A75-4C3E-A12F-8AC7C0CB2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2719" y="1536996"/>
            <a:ext cx="8506561" cy="48193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4301D-3B0B-4E24-997F-FA929488C964}"/>
              </a:ext>
            </a:extLst>
          </p:cNvPr>
          <p:cNvSpPr txBox="1"/>
          <p:nvPr/>
        </p:nvSpPr>
        <p:spPr>
          <a:xfrm>
            <a:off x="0" y="6590670"/>
            <a:ext cx="2002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Wang et al., 2018 – CVPR 2018</a:t>
            </a:r>
          </a:p>
        </p:txBody>
      </p:sp>
    </p:spTree>
    <p:extLst>
      <p:ext uri="{BB962C8B-B14F-4D97-AF65-F5344CB8AC3E}">
        <p14:creationId xmlns:p14="http://schemas.microsoft.com/office/powerpoint/2010/main" val="285559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39EA-0D77-4C8F-A630-6BAB81571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Since 2014 – Super Resolution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4251BA-8305-4F41-9137-D50309E4B07B}"/>
              </a:ext>
            </a:extLst>
          </p:cNvPr>
          <p:cNvSpPr/>
          <p:nvPr/>
        </p:nvSpPr>
        <p:spPr>
          <a:xfrm>
            <a:off x="0" y="5458569"/>
            <a:ext cx="12192000" cy="142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C8AF8-48AD-4E4F-814B-17B0EC40C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431CB8-AB87-4E5F-868C-0C402B4E3657}"/>
              </a:ext>
            </a:extLst>
          </p:cNvPr>
          <p:cNvSpPr txBox="1"/>
          <p:nvPr/>
        </p:nvSpPr>
        <p:spPr>
          <a:xfrm>
            <a:off x="0" y="6590670"/>
            <a:ext cx="1245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err="1"/>
              <a:t>Ledig</a:t>
            </a:r>
            <a:r>
              <a:rPr lang="en-CA" sz="1100" dirty="0"/>
              <a:t> et al., 2017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97CA74-D21D-42F2-AC53-F6E856451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8198" y="1859100"/>
            <a:ext cx="10435604" cy="433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0868B7-2BD1-421C-AF25-4A1F0CF9A9F2}"/>
              </a:ext>
            </a:extLst>
          </p:cNvPr>
          <p:cNvSpPr/>
          <p:nvPr/>
        </p:nvSpPr>
        <p:spPr>
          <a:xfrm>
            <a:off x="0" y="-16830"/>
            <a:ext cx="12192000" cy="142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17EA93-3707-420F-B9DF-4861116D4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958"/>
            <a:ext cx="10515600" cy="1325563"/>
          </a:xfrm>
        </p:spPr>
        <p:txBody>
          <a:bodyPr/>
          <a:lstStyle/>
          <a:p>
            <a:r>
              <a:rPr lang="en-CA" dirty="0"/>
              <a:t>Implications of GANs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48B26-93B9-4F87-AC53-05F358C3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pPr/>
              <a:t>26</a:t>
            </a:fld>
            <a:endParaRPr lang="en-CA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6804D3-6E1E-4AEC-AB35-CEFA18F5A4B6}"/>
              </a:ext>
            </a:extLst>
          </p:cNvPr>
          <p:cNvCxnSpPr/>
          <p:nvPr/>
        </p:nvCxnSpPr>
        <p:spPr>
          <a:xfrm>
            <a:off x="4448584" y="1712425"/>
            <a:ext cx="0" cy="4426145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1672FF-7744-462B-869F-D57C4844CF3F}"/>
              </a:ext>
            </a:extLst>
          </p:cNvPr>
          <p:cNvSpPr txBox="1"/>
          <p:nvPr/>
        </p:nvSpPr>
        <p:spPr>
          <a:xfrm>
            <a:off x="302929" y="2190691"/>
            <a:ext cx="3837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spc="-300" dirty="0"/>
              <a:t>Misinformation</a:t>
            </a:r>
          </a:p>
          <a:p>
            <a:r>
              <a:rPr lang="en-CA" sz="4400" spc="-300" dirty="0"/>
              <a:t>Political Influence</a:t>
            </a:r>
          </a:p>
          <a:p>
            <a:r>
              <a:rPr lang="en-CA" sz="4400" spc="-300" dirty="0"/>
              <a:t>Revenge Porn</a:t>
            </a:r>
          </a:p>
          <a:p>
            <a:r>
              <a:rPr lang="en-CA" sz="4400" spc="-300" dirty="0"/>
              <a:t>Falsifying </a:t>
            </a:r>
            <a:br>
              <a:rPr lang="en-CA" sz="4400" spc="-300" dirty="0"/>
            </a:br>
            <a:r>
              <a:rPr lang="en-CA" sz="4400" spc="-300" dirty="0"/>
              <a:t>Medical Images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35E15C-7E9B-4F39-B768-9433B8520F53}"/>
              </a:ext>
            </a:extLst>
          </p:cNvPr>
          <p:cNvGrpSpPr/>
          <p:nvPr/>
        </p:nvGrpSpPr>
        <p:grpSpPr>
          <a:xfrm>
            <a:off x="4691750" y="2078495"/>
            <a:ext cx="7036620" cy="3985930"/>
            <a:chOff x="4691750" y="2078495"/>
            <a:chExt cx="7036620" cy="398593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AB7C9FB-F1B9-4CDD-B809-88A88C07328A}"/>
                </a:ext>
              </a:extLst>
            </p:cNvPr>
            <p:cNvGrpSpPr/>
            <p:nvPr/>
          </p:nvGrpSpPr>
          <p:grpSpPr>
            <a:xfrm>
              <a:off x="4691750" y="2078495"/>
              <a:ext cx="7036620" cy="3694006"/>
              <a:chOff x="4691750" y="2078495"/>
              <a:chExt cx="7036620" cy="369400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352C8B6-8022-4049-BB1D-CDC15A5C8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91750" y="2078495"/>
                <a:ext cx="7036620" cy="3694006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95B1CC-B705-4A7E-9391-2A6F9382349A}"/>
                  </a:ext>
                </a:extLst>
              </p:cNvPr>
              <p:cNvSpPr/>
              <p:nvPr/>
            </p:nvSpPr>
            <p:spPr>
              <a:xfrm rot="19570247">
                <a:off x="6507696" y="3309944"/>
                <a:ext cx="3155901" cy="123110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7400" b="0" cap="none" spc="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FAKE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F9B223-B4AD-42FB-BB86-0D58AE775002}"/>
                </a:ext>
              </a:extLst>
            </p:cNvPr>
            <p:cNvSpPr/>
            <p:nvPr/>
          </p:nvSpPr>
          <p:spPr>
            <a:xfrm>
              <a:off x="4695417" y="5818204"/>
              <a:ext cx="6096000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CA" sz="1000" dirty="0"/>
                <a:t>https://petapixel.com/2019/06/12/these-deepfakes-of-famous-people-are-testing-facebooks-policies/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58558894-41CD-4695-A90D-5AA8AFF05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750" y="3231253"/>
            <a:ext cx="7041306" cy="147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9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9F7C95-DADD-4019-BD94-BA4AAA3C3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4AA4C-A07F-4E00-971A-9156ABD6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562E2-D956-4692-9799-90C4CA69E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“GANs and the variations that are now being proposed is the most interesting idea in the last 10 years in ML, … .” </a:t>
            </a:r>
            <a:br>
              <a:rPr lang="en-US" dirty="0"/>
            </a:br>
            <a:r>
              <a:rPr lang="en-US" dirty="0"/>
              <a:t>– Yann </a:t>
            </a:r>
            <a:r>
              <a:rPr lang="en-US" dirty="0" err="1"/>
              <a:t>Lecun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4F52D-49E0-4300-B63C-74C2D668D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pPr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0667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1C0E6-6AF3-4AFA-B6C7-52A5DF3D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Q: What is the metric they measured their images to other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C0106-5A9D-48EA-8942-A964EFC9F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We estimate probability of the test set data under </a:t>
            </a:r>
            <a:r>
              <a:rPr lang="en-US" sz="3600" dirty="0" err="1"/>
              <a:t>pg</a:t>
            </a:r>
            <a:r>
              <a:rPr lang="en-US" sz="3600" dirty="0"/>
              <a:t> by ﬁtting a Gaussian </a:t>
            </a:r>
            <a:r>
              <a:rPr lang="en-US" sz="3600" dirty="0" err="1"/>
              <a:t>Parzen</a:t>
            </a:r>
            <a:r>
              <a:rPr lang="en-US" sz="3600" dirty="0"/>
              <a:t> window to the samples generated with G and reporting the log-likelihood under this distribution</a:t>
            </a:r>
          </a:p>
          <a:p>
            <a:pPr lvl="1"/>
            <a:r>
              <a:rPr lang="en-US" sz="3200" dirty="0"/>
              <a:t>From GAN paper</a:t>
            </a:r>
            <a:endParaRPr lang="en-CA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8DD04-B3D2-4936-ADF6-1BF7340E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pPr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4258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78EE-900E-4B3D-8BAA-6F78B6A6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Q: What are skip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8CEF6-5556-4EA1-B8DF-744AA4E38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Skip connections are extra connections between nodes in different layers of a neural network that skip one or more layers of nonlinear processing.</a:t>
            </a:r>
            <a:endParaRPr lang="en-CA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C040B-962B-4B39-ADAE-5D835E73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pPr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1708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D12F5-F6AA-4CCE-8D25-519A63F7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8075"/>
          </a:xfrm>
        </p:spPr>
        <p:txBody>
          <a:bodyPr/>
          <a:lstStyle/>
          <a:p>
            <a:r>
              <a:rPr lang="en-CA" dirty="0"/>
              <a:t>Guess which is a Real 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71035A-D9B2-481E-B347-D903AD9C7E4A}"/>
              </a:ext>
            </a:extLst>
          </p:cNvPr>
          <p:cNvSpPr/>
          <p:nvPr/>
        </p:nvSpPr>
        <p:spPr>
          <a:xfrm>
            <a:off x="0" y="5430520"/>
            <a:ext cx="12192000" cy="142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F342F-21C5-479C-8848-908BE4D7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z="1400" smtClean="0">
                <a:solidFill>
                  <a:schemeClr val="tx1"/>
                </a:solidFill>
              </a:rPr>
              <a:t>3</a:t>
            </a:fld>
            <a:endParaRPr lang="en-CA" sz="1400" dirty="0">
              <a:solidFill>
                <a:schemeClr val="tx1"/>
              </a:solidFill>
            </a:endParaRP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3DAC649-C574-4344-9CBD-71E00CABA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3"/>
          <a:stretch/>
        </p:blipFill>
        <p:spPr>
          <a:xfrm>
            <a:off x="1755913" y="1825625"/>
            <a:ext cx="8714590" cy="43513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21E293-3972-4578-BBF3-3427FC8A9AF1}"/>
              </a:ext>
            </a:extLst>
          </p:cNvPr>
          <p:cNvSpPr/>
          <p:nvPr/>
        </p:nvSpPr>
        <p:spPr>
          <a:xfrm rot="19359543">
            <a:off x="2240170" y="3477356"/>
            <a:ext cx="3155901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FAKE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7288AA-FC05-4BF6-9791-B6431B49F7C7}"/>
              </a:ext>
            </a:extLst>
          </p:cNvPr>
          <p:cNvSpPr txBox="1"/>
          <p:nvPr/>
        </p:nvSpPr>
        <p:spPr>
          <a:xfrm>
            <a:off x="64604" y="6590670"/>
            <a:ext cx="42406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whichfaceisreal.com</a:t>
            </a:r>
          </a:p>
        </p:txBody>
      </p:sp>
    </p:spTree>
    <p:extLst>
      <p:ext uri="{BB962C8B-B14F-4D97-AF65-F5344CB8AC3E}">
        <p14:creationId xmlns:p14="http://schemas.microsoft.com/office/powerpoint/2010/main" val="214050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8226-CCC3-4D27-A424-7DF6CDD4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Q: How do we use GANs for Classification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4B7433-F64B-4A2E-8795-DF9E21024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55082" y="2027223"/>
            <a:ext cx="6681836" cy="39481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CDE65-BFC7-44B7-8E1F-0191794D9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AAF63D-6266-43A2-BE93-CE0A053C041F}"/>
              </a:ext>
            </a:extLst>
          </p:cNvPr>
          <p:cNvSpPr/>
          <p:nvPr/>
        </p:nvSpPr>
        <p:spPr>
          <a:xfrm>
            <a:off x="47767" y="6598364"/>
            <a:ext cx="81204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>
                <a:latin typeface="medium-content-sans-serif-font"/>
              </a:rPr>
              <a:t>https://towardsdatascience.com/semi-supervised-learning-with-gans-9f3cb128c5e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4021178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42D41-393D-4177-8209-0B22609F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Boltzman</a:t>
            </a:r>
            <a:r>
              <a:rPr lang="en-CA" dirty="0"/>
              <a:t> Machine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67D883EE-6A8C-4333-A44B-ECBBBF5BE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187" y="1825625"/>
            <a:ext cx="8027625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43395-A863-4D81-8F5C-92C73F341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pPr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6849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D12F5-F6AA-4CCE-8D25-519A63F7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295"/>
            <a:ext cx="10515600" cy="1108075"/>
          </a:xfrm>
        </p:spPr>
        <p:txBody>
          <a:bodyPr/>
          <a:lstStyle/>
          <a:p>
            <a:r>
              <a:rPr lang="en-CA" dirty="0"/>
              <a:t>Guess which is a Real 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71035A-D9B2-481E-B347-D903AD9C7E4A}"/>
              </a:ext>
            </a:extLst>
          </p:cNvPr>
          <p:cNvSpPr/>
          <p:nvPr/>
        </p:nvSpPr>
        <p:spPr>
          <a:xfrm>
            <a:off x="0" y="5430520"/>
            <a:ext cx="12192000" cy="142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F342F-21C5-479C-8848-908BE4D7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z="1400" smtClean="0">
                <a:solidFill>
                  <a:schemeClr val="tx1"/>
                </a:solidFill>
              </a:rPr>
              <a:t>4</a:t>
            </a:fld>
            <a:endParaRPr lang="en-CA" sz="1400" dirty="0">
              <a:solidFill>
                <a:schemeClr val="tx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F744A1-F5F7-49EF-98AE-215D52E82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5602" y="1825625"/>
            <a:ext cx="8760796" cy="43513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18207F-A475-4B15-99A9-4EE044E21149}"/>
              </a:ext>
            </a:extLst>
          </p:cNvPr>
          <p:cNvSpPr/>
          <p:nvPr/>
        </p:nvSpPr>
        <p:spPr>
          <a:xfrm rot="19359543">
            <a:off x="6838673" y="3424347"/>
            <a:ext cx="3155901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FAKE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2D3209-1158-408E-B669-7A1017C9E935}"/>
              </a:ext>
            </a:extLst>
          </p:cNvPr>
          <p:cNvSpPr txBox="1"/>
          <p:nvPr/>
        </p:nvSpPr>
        <p:spPr>
          <a:xfrm>
            <a:off x="64604" y="6590670"/>
            <a:ext cx="42406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whichfaceisreal.com</a:t>
            </a:r>
          </a:p>
        </p:txBody>
      </p:sp>
    </p:spTree>
    <p:extLst>
      <p:ext uri="{BB962C8B-B14F-4D97-AF65-F5344CB8AC3E}">
        <p14:creationId xmlns:p14="http://schemas.microsoft.com/office/powerpoint/2010/main" val="179135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DA9C00-D289-4B57-9E39-73E0ADBDA51D}"/>
              </a:ext>
            </a:extLst>
          </p:cNvPr>
          <p:cNvSpPr/>
          <p:nvPr/>
        </p:nvSpPr>
        <p:spPr>
          <a:xfrm>
            <a:off x="0" y="5481008"/>
            <a:ext cx="12192000" cy="142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EB82C-3634-4BE9-A1C2-4412B5B9C3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Generative Adversarial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DB84A-5F52-4795-837D-82E860EE75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By: Ian J. Goodfellow, Jean </a:t>
            </a:r>
            <a:r>
              <a:rPr lang="en-CA" dirty="0" err="1"/>
              <a:t>Pouget</a:t>
            </a:r>
            <a:r>
              <a:rPr lang="en-CA" dirty="0"/>
              <a:t>-Abadie, Mehdi Mirza, Bing Xu, David </a:t>
            </a:r>
            <a:r>
              <a:rPr lang="en-CA" dirty="0" err="1"/>
              <a:t>Warde</a:t>
            </a:r>
            <a:r>
              <a:rPr lang="en-CA" dirty="0"/>
              <a:t>-Farley, </a:t>
            </a:r>
            <a:r>
              <a:rPr lang="en-CA" dirty="0" err="1"/>
              <a:t>Sherji</a:t>
            </a:r>
            <a:r>
              <a:rPr lang="en-CA" dirty="0"/>
              <a:t> </a:t>
            </a:r>
            <a:r>
              <a:rPr lang="en-CA" dirty="0" err="1"/>
              <a:t>lOzair</a:t>
            </a:r>
            <a:r>
              <a:rPr lang="en-CA" dirty="0"/>
              <a:t>, Aaron Courville, </a:t>
            </a:r>
            <a:r>
              <a:rPr lang="en-CA" dirty="0" err="1"/>
              <a:t>Yoshua</a:t>
            </a:r>
            <a:r>
              <a:rPr lang="en-CA" dirty="0"/>
              <a:t> </a:t>
            </a:r>
            <a:r>
              <a:rPr lang="en-CA" dirty="0" err="1"/>
              <a:t>Bengio</a:t>
            </a:r>
            <a:endParaRPr lang="en-CA" dirty="0"/>
          </a:p>
          <a:p>
            <a:endParaRPr lang="en-CA" dirty="0"/>
          </a:p>
          <a:p>
            <a:r>
              <a:rPr lang="en-CA" dirty="0"/>
              <a:t>Presented by: Janusan Baskararajah</a:t>
            </a:r>
          </a:p>
        </p:txBody>
      </p:sp>
    </p:spTree>
    <p:extLst>
      <p:ext uri="{BB962C8B-B14F-4D97-AF65-F5344CB8AC3E}">
        <p14:creationId xmlns:p14="http://schemas.microsoft.com/office/powerpoint/2010/main" val="187283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4443F5-B50B-437F-AD78-F0A0EE729DC9}"/>
              </a:ext>
            </a:extLst>
          </p:cNvPr>
          <p:cNvSpPr/>
          <p:nvPr/>
        </p:nvSpPr>
        <p:spPr>
          <a:xfrm>
            <a:off x="0" y="5430520"/>
            <a:ext cx="12192000" cy="142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4B9D0-2883-4913-B7BB-56B64D44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Presentation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85C50-AB87-48F2-BBF1-58EF01CD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64506-A9C7-4A24-8E6D-EEACACC82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2498"/>
            <a:ext cx="10515600" cy="3551497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Motivation/Previous Challenges</a:t>
            </a:r>
          </a:p>
          <a:p>
            <a:r>
              <a:rPr lang="en-CA" dirty="0"/>
              <a:t>Multilayer </a:t>
            </a:r>
            <a:r>
              <a:rPr lang="en-CA" dirty="0" err="1"/>
              <a:t>Perceptrons</a:t>
            </a:r>
            <a:endParaRPr lang="en-CA" dirty="0"/>
          </a:p>
          <a:p>
            <a:r>
              <a:rPr lang="en-CA" dirty="0"/>
              <a:t>Dive into Adversarial Networks</a:t>
            </a:r>
          </a:p>
          <a:p>
            <a:r>
              <a:rPr lang="en-CA" dirty="0"/>
              <a:t>Experimental Results </a:t>
            </a:r>
          </a:p>
          <a:p>
            <a:r>
              <a:rPr lang="en-CA" dirty="0"/>
              <a:t>Analogy</a:t>
            </a:r>
          </a:p>
          <a:p>
            <a:r>
              <a:rPr lang="en-CA" dirty="0"/>
              <a:t>Future Work/Since 2014</a:t>
            </a:r>
          </a:p>
          <a:p>
            <a:r>
              <a:rPr lang="en-CA" dirty="0"/>
              <a:t>Interesting outcomes due to GANs</a:t>
            </a:r>
          </a:p>
          <a:p>
            <a:r>
              <a:rPr lang="en-CA" dirty="0"/>
              <a:t>Implications of GANs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284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16C07-4F3D-436A-852C-FEE2E9FB7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Challenges in the Field – Generational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2DAAE-041F-4850-904A-A9E37DC05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527" y="1825625"/>
            <a:ext cx="10958945" cy="4351338"/>
          </a:xfrm>
        </p:spPr>
        <p:txBody>
          <a:bodyPr/>
          <a:lstStyle/>
          <a:p>
            <a:r>
              <a:rPr lang="en-CA" dirty="0"/>
              <a:t>Previous models are </a:t>
            </a:r>
            <a:r>
              <a:rPr lang="en-CA" b="1" dirty="0"/>
              <a:t>Computational Expensive </a:t>
            </a:r>
            <a:r>
              <a:rPr lang="en-CA" dirty="0"/>
              <a:t>due to (intractable) log-likelihood functions and thus must be approximated to the likelihood gradient</a:t>
            </a:r>
          </a:p>
          <a:p>
            <a:pPr lvl="1"/>
            <a:r>
              <a:rPr lang="en-CA" dirty="0"/>
              <a:t>Motivated work into “Generative Machines”</a:t>
            </a:r>
          </a:p>
          <a:p>
            <a:r>
              <a:rPr lang="en-CA" dirty="0"/>
              <a:t>One example: </a:t>
            </a:r>
            <a:r>
              <a:rPr lang="en-CA" b="1" dirty="0"/>
              <a:t>Generative Stochastic Networks (GSNs)</a:t>
            </a:r>
          </a:p>
          <a:p>
            <a:pPr lvl="1"/>
            <a:r>
              <a:rPr lang="en-CA" dirty="0"/>
              <a:t>Backpropagation is used to train the generator model</a:t>
            </a:r>
          </a:p>
          <a:p>
            <a:endParaRPr lang="en-CA" dirty="0"/>
          </a:p>
          <a:p>
            <a:r>
              <a:rPr lang="en-CA" dirty="0"/>
              <a:t>Other work in the field looked into the use of </a:t>
            </a:r>
            <a:r>
              <a:rPr lang="en-CA" b="1" dirty="0"/>
              <a:t>Variational Auto Encoders</a:t>
            </a:r>
          </a:p>
          <a:p>
            <a:pPr marL="0" indent="0">
              <a:buNone/>
            </a:pPr>
            <a:endParaRPr lang="en-CA" dirty="0"/>
          </a:p>
          <a:p>
            <a:pPr lvl="1"/>
            <a:endParaRPr lang="en-CA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DB9632-77C3-4952-86C3-C425A79D9179}"/>
              </a:ext>
            </a:extLst>
          </p:cNvPr>
          <p:cNvSpPr/>
          <p:nvPr/>
        </p:nvSpPr>
        <p:spPr>
          <a:xfrm>
            <a:off x="0" y="5430520"/>
            <a:ext cx="12192000" cy="142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83CE8-F832-4C29-B3DB-76F0E7A87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pPr/>
              <a:t>7</a:t>
            </a:fld>
            <a:endParaRPr lang="en-CA"/>
          </a:p>
        </p:txBody>
      </p:sp>
      <p:pic>
        <p:nvPicPr>
          <p:cNvPr id="8" name="Picture 7" descr="A picture containing necklace, pin, sunglasses, drawing&#10;&#10;Description automatically generated">
            <a:extLst>
              <a:ext uri="{FF2B5EF4-FFF2-40B4-BE49-F238E27FC236}">
                <a16:creationId xmlns:a16="http://schemas.microsoft.com/office/drawing/2014/main" id="{1BDEF730-5BC3-4E0F-8456-A8015947B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655" y="2686049"/>
            <a:ext cx="3904817" cy="8628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E8FA13-BD11-47C1-A7F8-B4990FB3EA9C}"/>
              </a:ext>
            </a:extLst>
          </p:cNvPr>
          <p:cNvSpPr txBox="1"/>
          <p:nvPr/>
        </p:nvSpPr>
        <p:spPr>
          <a:xfrm>
            <a:off x="64604" y="6590670"/>
            <a:ext cx="42406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https://brilliant.org/wiki/markov-chains/</a:t>
            </a:r>
          </a:p>
        </p:txBody>
      </p:sp>
    </p:spTree>
    <p:extLst>
      <p:ext uri="{BB962C8B-B14F-4D97-AF65-F5344CB8AC3E}">
        <p14:creationId xmlns:p14="http://schemas.microsoft.com/office/powerpoint/2010/main" val="222895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1E106-BF11-49FA-A721-36F99E95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Variational Auto Encoders</a:t>
            </a:r>
          </a:p>
        </p:txBody>
      </p:sp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19AE4873-953F-4430-8EC0-9885817F3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7649"/>
            <a:ext cx="10515600" cy="3347289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0C1D4C-97E5-405A-BC4A-33F5EFADCF7E}"/>
              </a:ext>
            </a:extLst>
          </p:cNvPr>
          <p:cNvSpPr/>
          <p:nvPr/>
        </p:nvSpPr>
        <p:spPr>
          <a:xfrm>
            <a:off x="0" y="5430520"/>
            <a:ext cx="12192000" cy="142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DE5D7-9573-4F5E-BF03-08AA96686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77E91F-FFE1-495E-BC87-E112159A1111}"/>
              </a:ext>
            </a:extLst>
          </p:cNvPr>
          <p:cNvSpPr txBox="1"/>
          <p:nvPr/>
        </p:nvSpPr>
        <p:spPr>
          <a:xfrm>
            <a:off x="64603" y="6590670"/>
            <a:ext cx="58928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https://towardsdatascience.com/intuitively-understanding-variational-autoencoders-1bfe67eb5daf </a:t>
            </a:r>
          </a:p>
          <a:p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27668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07E5-062A-40C9-B3CE-B36B33B2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Multilayer </a:t>
            </a:r>
            <a:r>
              <a:rPr lang="en-CA" dirty="0" err="1"/>
              <a:t>Perceptrons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6D35EE-352B-4C96-B84A-45E2C923C877}"/>
              </a:ext>
            </a:extLst>
          </p:cNvPr>
          <p:cNvSpPr/>
          <p:nvPr/>
        </p:nvSpPr>
        <p:spPr>
          <a:xfrm>
            <a:off x="0" y="5452960"/>
            <a:ext cx="12192000" cy="142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B67CD-03AB-4D53-A7D2-C7010D2BA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25C0-066C-4A91-BAAB-A247A8E59C28}" type="slidenum">
              <a:rPr lang="en-CA" smtClean="0"/>
              <a:pPr/>
              <a:t>9</a:t>
            </a:fld>
            <a:endParaRPr lang="en-CA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042E4E6-ADB1-49EF-8E68-6549B45F9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45" y="1517506"/>
            <a:ext cx="5110131" cy="3366221"/>
          </a:xfr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B182100A-1BB1-4134-B635-3A7DCC451E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14"/>
          <a:stretch/>
        </p:blipFill>
        <p:spPr>
          <a:xfrm>
            <a:off x="6809509" y="281151"/>
            <a:ext cx="5238992" cy="13239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7A2EE3-0CDE-4DBE-AA59-4D407BF0F8EE}"/>
              </a:ext>
            </a:extLst>
          </p:cNvPr>
          <p:cNvSpPr txBox="1"/>
          <p:nvPr/>
        </p:nvSpPr>
        <p:spPr>
          <a:xfrm>
            <a:off x="64603" y="6590670"/>
            <a:ext cx="11983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https://becominghuman.ai/multi-layer-perceptron-mlp-models-on-real-world-banking-data-f6dd3d7e998f 	          https://lilianweng.github.io/lil-log/2018/10/13/flow-based-deep-generative-models.html</a:t>
            </a:r>
          </a:p>
        </p:txBody>
      </p: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9248B859-54B1-47B4-B93B-5374F3393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527" y="1517505"/>
            <a:ext cx="5110131" cy="33662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0DD3F6-68BE-4673-A77C-CE4F7717C177}"/>
              </a:ext>
            </a:extLst>
          </p:cNvPr>
          <p:cNvSpPr txBox="1"/>
          <p:nvPr/>
        </p:nvSpPr>
        <p:spPr>
          <a:xfrm>
            <a:off x="2459182" y="4787791"/>
            <a:ext cx="170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Discriminator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F343DB-E00B-4B6B-A9CA-2563B0103AED}"/>
              </a:ext>
            </a:extLst>
          </p:cNvPr>
          <p:cNvSpPr txBox="1"/>
          <p:nvPr/>
        </p:nvSpPr>
        <p:spPr>
          <a:xfrm>
            <a:off x="8274628" y="4787791"/>
            <a:ext cx="170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28718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855</Words>
  <Application>Microsoft Office PowerPoint</Application>
  <PresentationFormat>Widescreen</PresentationFormat>
  <Paragraphs>163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medium-content-sans-serif-font</vt:lpstr>
      <vt:lpstr>Office Theme</vt:lpstr>
      <vt:lpstr>Generative Adversarial Networks</vt:lpstr>
      <vt:lpstr>Guess which is a Real Image</vt:lpstr>
      <vt:lpstr>Guess which is a Real Image</vt:lpstr>
      <vt:lpstr>Guess which is a Real Image</vt:lpstr>
      <vt:lpstr>Generative Adversarial Networks</vt:lpstr>
      <vt:lpstr>Presentation Outline</vt:lpstr>
      <vt:lpstr>Challenges in the Field – Generational Models</vt:lpstr>
      <vt:lpstr>Variational Auto Encoders</vt:lpstr>
      <vt:lpstr>Multilayer Perceptrons</vt:lpstr>
      <vt:lpstr>GAN Architecture</vt:lpstr>
      <vt:lpstr>Adversarial Nets</vt:lpstr>
      <vt:lpstr>Experimental Results</vt:lpstr>
      <vt:lpstr>Analogy</vt:lpstr>
      <vt:lpstr>Issues with GANs</vt:lpstr>
      <vt:lpstr>Nash Equilibrium</vt:lpstr>
      <vt:lpstr>Improved Techniques for Training GANs</vt:lpstr>
      <vt:lpstr>Historical Averaging and One-sided Label Smoothing</vt:lpstr>
      <vt:lpstr>Feature Matching</vt:lpstr>
      <vt:lpstr>Minibatch Discrimination</vt:lpstr>
      <vt:lpstr>Minibatch Discrimination</vt:lpstr>
      <vt:lpstr>Since 2014 – Text to Image Generation</vt:lpstr>
      <vt:lpstr>Since 2014 – Aging</vt:lpstr>
      <vt:lpstr>Since 2014 – Image Inpainting</vt:lpstr>
      <vt:lpstr>GAN Creative Work – High Resolution Image Synthesis</vt:lpstr>
      <vt:lpstr>Since 2014 – Super Resolution</vt:lpstr>
      <vt:lpstr>Implications of GANs</vt:lpstr>
      <vt:lpstr>Thank You</vt:lpstr>
      <vt:lpstr>Q: What is the metric they measured their images to other images</vt:lpstr>
      <vt:lpstr>Q: What are skip connections</vt:lpstr>
      <vt:lpstr>Q: How do we use GANs for Classification</vt:lpstr>
      <vt:lpstr>Boltzman Machine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Networks</dc:title>
  <dc:creator>Janusan Baskararajah</dc:creator>
  <cp:lastModifiedBy>Janusan Baskararajah</cp:lastModifiedBy>
  <cp:revision>27</cp:revision>
  <dcterms:created xsi:type="dcterms:W3CDTF">2019-11-08T00:40:40Z</dcterms:created>
  <dcterms:modified xsi:type="dcterms:W3CDTF">2019-11-08T17:41:57Z</dcterms:modified>
</cp:coreProperties>
</file>